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9"/>
  </p:notesMasterIdLst>
  <p:sldIdLst>
    <p:sldId id="366" r:id="rId2"/>
    <p:sldId id="365" r:id="rId3"/>
    <p:sldId id="367" r:id="rId4"/>
    <p:sldId id="379" r:id="rId5"/>
    <p:sldId id="368" r:id="rId6"/>
    <p:sldId id="369" r:id="rId7"/>
    <p:sldId id="370" r:id="rId8"/>
    <p:sldId id="371" r:id="rId9"/>
    <p:sldId id="380" r:id="rId10"/>
    <p:sldId id="372" r:id="rId11"/>
    <p:sldId id="374" r:id="rId12"/>
    <p:sldId id="373" r:id="rId13"/>
    <p:sldId id="378" r:id="rId14"/>
    <p:sldId id="375" r:id="rId15"/>
    <p:sldId id="376" r:id="rId16"/>
    <p:sldId id="377" r:id="rId17"/>
    <p:sldId id="3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96B3D-36A1-4A5B-ACDA-EFB84A73B317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26617-E31B-4A4E-8CDC-FD6226DC4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899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33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387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460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5535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607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911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702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44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94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35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07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76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235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72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271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96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6ABE77F-2E17-4395-95CE-E91080383392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3628ADE-5C4C-40C3-8799-539A4F4DE2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39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  <p:sldLayoutId id="21474838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47800"/>
            <a:ext cx="7391400" cy="2550877"/>
          </a:xfrm>
        </p:spPr>
        <p:txBody>
          <a:bodyPr/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#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ORIGIN AND DESTINATION SURVEY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6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7211230" cy="709865"/>
          </a:xfrm>
        </p:spPr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DATA COLLECTION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01000" cy="4368800"/>
          </a:xfrm>
        </p:spPr>
        <p:txBody>
          <a:bodyPr>
            <a:noAutofit/>
          </a:bodyPr>
          <a:lstStyle/>
          <a:p>
            <a:pPr lvl="0" algn="just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Define the Scope of </a:t>
            </a:r>
            <a:r>
              <a:rPr lang="en-GB" sz="2400" b="1" smtClean="0">
                <a:latin typeface="Times New Roman" pitchFamily="18" charset="0"/>
                <a:cs typeface="Times New Roman" pitchFamily="18" charset="0"/>
              </a:rPr>
              <a:t>the Study and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Identify the Target Group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This Origin Destination study seeks to identify the travel patterns of a population.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The investigator should first choose a target population such as those arriving at the building or business during a specific time.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For this exercise, the target population may be all students arriving at a specific building or people approaching a restaurant during the peak hour.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Before any work is accomplished, the investigator needs approval from the appropriate authority to interview the subjects.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77200" cy="37592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Refine the Method by Which Data will be Obtained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Although there are many different methods to obtain O-D data, it is essential to refine the selected method to suit the application at hand.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The interviewer might verbally interview each person, but this may develop an impatient queue of people, jeopardizing data reliability.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The exercise can be carried out in classroom buildings where people stay longer.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The investigator can visit each classroom while classes are in session or visit each department during a specified hour and interview people or distribute the questionnaires. This method is recommended for this exercise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593818" cy="3530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Develop the Questionnaire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Nearly all origin-destination studies try to answer the following questions regarding the travel characteristics of the sampled populations. 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questions are as follow and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may be concerned with a single trip or many trips throughout the day or week.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When did they travel? Specify, what time of day did they travel both to and from their origins and destinations?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Where did they travel? Where did they began and end each trip?</a:t>
            </a:r>
          </a:p>
          <a:p>
            <a:pPr algn="just">
              <a:spcBef>
                <a:spcPts val="0"/>
              </a:spcBef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17618" cy="3987800"/>
          </a:xfrm>
        </p:spPr>
        <p:txBody>
          <a:bodyPr>
            <a:normAutofit/>
          </a:bodyPr>
          <a:lstStyle/>
          <a:p>
            <a:pPr lvl="2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How did they travel? Which mode or modes of travel were used when making each of the trips?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Why did they travel? What was the purpose of each trip? Was the trip purpose to reach a specified destination or was there a stop on the way to another destination?</a:t>
            </a:r>
          </a:p>
          <a:p>
            <a:pPr lvl="2" algn="just">
              <a:spcBef>
                <a:spcPts val="0"/>
              </a:spcBef>
              <a:buFont typeface="Wingdings" pitchFamily="2" charset="2"/>
              <a:buChar char="§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Who was travelling? What were the characteristics of the people being studied?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670018" cy="3530600"/>
          </a:xfrm>
        </p:spPr>
        <p:txBody>
          <a:bodyPr>
            <a:no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Collect the data                                                                                                                 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data collection methods used depends on the chosen location. 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Assuming that classroom building is the location, then, the interviewer visits all classrooms during one class period and have each occupant complete the questionnaire.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The time of day when data is collected should be considered so that a sufficient sample may be obtained.</a:t>
            </a: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3818" cy="3759200"/>
          </a:xfrm>
        </p:spPr>
        <p:txBody>
          <a:bodyPr>
            <a:noAutofit/>
          </a:bodyPr>
          <a:lstStyle/>
          <a:p>
            <a:pPr algn="just"/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Check the data on each questionnaire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completeness of each questionnaire should be checked before termination of collection efforts.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The investigator should quickly check all parts of the questionnaire when received and make sure responses to all questions have been entered.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000" dirty="0" smtClean="0">
                <a:latin typeface="Times New Roman" pitchFamily="18" charset="0"/>
                <a:cs typeface="Times New Roman" pitchFamily="18" charset="0"/>
              </a:rPr>
            </a:b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051018" cy="3835400"/>
          </a:xfrm>
        </p:spPr>
        <p:txBody>
          <a:bodyPr>
            <a:noAutofit/>
          </a:bodyPr>
          <a:lstStyle/>
          <a:p>
            <a:pPr algn="just"/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The travel information form provides for the reduction of the data. </a:t>
            </a:r>
          </a:p>
          <a:p>
            <a:pPr algn="just"/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To aid in the interpretation of the results, the investigator should consider graphical representation of the summary. </a:t>
            </a:r>
          </a:p>
          <a:p>
            <a:pPr algn="just"/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Graphical summaries similar to the pie charts and bar graphs are very effective at presenting the findings of a survey.</a:t>
            </a:r>
          </a:p>
          <a:p>
            <a:pPr algn="just"/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Origin and destination study findings are presented to decision makers to aid them in their effort to develop transportation strategies.</a:t>
            </a: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489200"/>
            <a:ext cx="7315200" cy="3530600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final report should seek to draw as much information as possible from the data and present it in such a manner that its conclusions are easily understood.</a:t>
            </a:r>
          </a:p>
          <a:p>
            <a:pPr algn="just"/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914400"/>
            <a:ext cx="7010400" cy="901702"/>
          </a:xfrm>
        </p:spPr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ORIGIN AND DESTINATION SURVEY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001000" cy="3810000"/>
          </a:xfrm>
        </p:spPr>
        <p:txBody>
          <a:bodyPr>
            <a:noAutofit/>
          </a:bodyPr>
          <a:lstStyle/>
          <a:p>
            <a:pPr marL="0" indent="0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Origin is defined as place where the trip begins and destination is defined as the place where  trip ends.  </a:t>
            </a:r>
          </a:p>
          <a:p>
            <a:pPr marL="0" indent="0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Transportation planner are required to predict when and where people will travel in the future so that development of the transportation network can best accommodate the public’s needs.</a:t>
            </a:r>
          </a:p>
          <a:p>
            <a:pPr marL="0" indent="0"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An essential component of the transportation planning study is the origin-destination survey. </a:t>
            </a:r>
          </a:p>
          <a:p>
            <a:pPr marL="0" indent="0" algn="just"/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9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657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It provides the planner with the existing travel patterns and characteristics of the population, so that future needs and desires can be realized.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Decision including development of transit routes, widening of highways, and extension of rail lines utilize results of origin-destination studies as a major criterion for action.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purpose of study must be properly predefined for an origin destination survey to be useful.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Data needed to decide when and where to extend a rail transit line is very different from needed to decide the location of a bus terminal. </a:t>
            </a:r>
          </a:p>
          <a:p>
            <a:pPr algn="just">
              <a:spcBef>
                <a:spcPts val="0"/>
              </a:spcBef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830230" cy="709865"/>
          </a:xfrm>
        </p:spPr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670018" cy="35306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Gathering the travel characteristics of the population is complicated and labor-intensive task that demands pre-planning of all activities.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Testing of data gathering methods prior to their implementation in the field is a necessary step to, avoid wasted efforts.</a:t>
            </a: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830230" cy="709865"/>
          </a:xfrm>
        </p:spPr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USES OF ORIGIN DESTINATION SURVEY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89200"/>
            <a:ext cx="8001000" cy="3987800"/>
          </a:xfrm>
        </p:spPr>
        <p:txBody>
          <a:bodyPr>
            <a:noAutofit/>
          </a:bodyPr>
          <a:lstStyle/>
          <a:p>
            <a:pPr algn="just"/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specific uses to which O-D survey data can be put are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determine the volume or by passable traffic that enters a town, and thus establishes the need for a bypass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develop trip generation and trip distribution models in transport planning process.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determine the extent to which the present highway system is adequate and to plan for new facilities.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To assess the adequacy of parking facilities and to plan for future.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54030" cy="709865"/>
          </a:xfrm>
        </p:spPr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SURVEY METHODS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17618" cy="3530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following are the methods available for conducting an O-D survey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Home Interview Survey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Road-side Interview Survey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Post-card questionnaire Survey</a:t>
            </a:r>
          </a:p>
          <a:p>
            <a:pPr lvl="1">
              <a:buFont typeface="Wingdings" pitchFamily="2" charset="2"/>
              <a:buChar char="ü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Registration number plate survey</a:t>
            </a: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286000"/>
            <a:ext cx="7670018" cy="403860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 addition to the method employed, the complexity of the origin-destination study will vary in direct proportion to the size of the area to be studied.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 study of the travel pattern for proposing a bus terminal may involve merely interviewing arriving drivers and recording data about their trips.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Useful data in this case should be easy to obtain and verify.                    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17618" cy="38354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On the other hand, a study aimed at an update of the land use plan for a metropolitan city means dealing with a very large proportion of the travelling public. </a:t>
            </a:r>
          </a:p>
          <a:p>
            <a:pPr algn="just"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All travel patterns into and out of the city, as well as pattern within a city, needs identification and documentation.</a:t>
            </a:r>
          </a:p>
          <a:p>
            <a:pPr algn="just">
              <a:spcAft>
                <a:spcPts val="600"/>
              </a:spcAft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7516030" cy="709865"/>
          </a:xfrm>
        </p:spPr>
        <p:txBody>
          <a:bodyPr/>
          <a:lstStyle/>
          <a:p>
            <a:pPr algn="ctr"/>
            <a:r>
              <a:rPr lang="en-GB" sz="4000" b="1" dirty="0" smtClean="0">
                <a:latin typeface="Times New Roman" pitchFamily="18" charset="0"/>
                <a:cs typeface="Times New Roman" pitchFamily="18" charset="0"/>
              </a:rPr>
              <a:t>EQUIPMENTS REQUIRED FOR SURVEY</a:t>
            </a:r>
            <a:endParaRPr lang="en-GB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3818" cy="353060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Equipment needed includes writing instruments and clipboards, printed questionnaire, and note taking materials. </a:t>
            </a:r>
          </a:p>
          <a:p>
            <a:pPr algn="just"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Alternately, video equipments may be used and the interviewee’s responses recorded for summary at the later date.</a:t>
            </a:r>
          </a:p>
          <a:p>
            <a:pPr>
              <a:spcAft>
                <a:spcPts val="600"/>
              </a:spcAft>
            </a:pPr>
            <a:endParaRPr lang="en-GB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1323</TotalTime>
  <Words>1057</Words>
  <Application>Microsoft Office PowerPoint</Application>
  <PresentationFormat>On-screen Show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 Boardroom</vt:lpstr>
      <vt:lpstr>LECTURE # 08 ORIGIN AND DESTINATION SURVEY</vt:lpstr>
      <vt:lpstr>ORIGIN AND DESTINATION SURVEY</vt:lpstr>
      <vt:lpstr>Cont..</vt:lpstr>
      <vt:lpstr>Cont..</vt:lpstr>
      <vt:lpstr>USES OF ORIGIN DESTINATION SURVEY</vt:lpstr>
      <vt:lpstr>SURVEY METHODS</vt:lpstr>
      <vt:lpstr>Cont..</vt:lpstr>
      <vt:lpstr>Cont..</vt:lpstr>
      <vt:lpstr>EQUIPMENTS REQUIRED FOR SURVEY</vt:lpstr>
      <vt:lpstr>DATA COLLECTION</vt:lpstr>
      <vt:lpstr>Cont..</vt:lpstr>
      <vt:lpstr>Cont..</vt:lpstr>
      <vt:lpstr>Cont..</vt:lpstr>
      <vt:lpstr>Cont..</vt:lpstr>
      <vt:lpstr>Cont..</vt:lpstr>
      <vt:lpstr>DATA ANALYSIS </vt:lpstr>
      <vt:lpstr>Cont..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Man and Civilization</dc:title>
  <dc:creator>ha</dc:creator>
  <cp:lastModifiedBy>faryal</cp:lastModifiedBy>
  <cp:revision>115</cp:revision>
  <dcterms:created xsi:type="dcterms:W3CDTF">2014-03-04T19:50:12Z</dcterms:created>
  <dcterms:modified xsi:type="dcterms:W3CDTF">2020-04-13T23:24:53Z</dcterms:modified>
</cp:coreProperties>
</file>